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88" r:id="rId2"/>
    <p:sldId id="256" r:id="rId3"/>
    <p:sldId id="397" r:id="rId4"/>
    <p:sldId id="456" r:id="rId5"/>
    <p:sldId id="457" r:id="rId6"/>
    <p:sldId id="440" r:id="rId7"/>
    <p:sldId id="441" r:id="rId8"/>
    <p:sldId id="452" r:id="rId9"/>
    <p:sldId id="443" r:id="rId10"/>
    <p:sldId id="444" r:id="rId11"/>
    <p:sldId id="445" r:id="rId12"/>
    <p:sldId id="458" r:id="rId13"/>
    <p:sldId id="446" r:id="rId14"/>
    <p:sldId id="447" r:id="rId15"/>
    <p:sldId id="448" r:id="rId16"/>
    <p:sldId id="459" r:id="rId17"/>
    <p:sldId id="450" r:id="rId18"/>
    <p:sldId id="460" r:id="rId19"/>
    <p:sldId id="461" r:id="rId20"/>
    <p:sldId id="463" r:id="rId21"/>
    <p:sldId id="464" r:id="rId22"/>
    <p:sldId id="465" r:id="rId23"/>
    <p:sldId id="462" r:id="rId24"/>
    <p:sldId id="398" r:id="rId25"/>
    <p:sldId id="478" r:id="rId26"/>
    <p:sldId id="466" r:id="rId27"/>
    <p:sldId id="467" r:id="rId28"/>
    <p:sldId id="468" r:id="rId29"/>
    <p:sldId id="469" r:id="rId30"/>
    <p:sldId id="470" r:id="rId31"/>
    <p:sldId id="471" r:id="rId32"/>
    <p:sldId id="477" r:id="rId33"/>
    <p:sldId id="472" r:id="rId34"/>
    <p:sldId id="473" r:id="rId35"/>
    <p:sldId id="474" r:id="rId36"/>
    <p:sldId id="475" r:id="rId37"/>
    <p:sldId id="476" r:id="rId38"/>
    <p:sldId id="479" r:id="rId39"/>
    <p:sldId id="424" r:id="rId40"/>
    <p:sldId id="401" r:id="rId41"/>
    <p:sldId id="480" r:id="rId42"/>
    <p:sldId id="498" r:id="rId43"/>
    <p:sldId id="497" r:id="rId44"/>
    <p:sldId id="499" r:id="rId45"/>
    <p:sldId id="500" r:id="rId46"/>
    <p:sldId id="501" r:id="rId47"/>
    <p:sldId id="502" r:id="rId48"/>
    <p:sldId id="494" r:id="rId4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F5"/>
    <a:srgbClr val="FF7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C813-4AAC-4A30-B424-001FD7F377E2}" type="datetimeFigureOut">
              <a:rPr lang="ru-RU" smtClean="0">
                <a:latin typeface="Arial" panose="020B0604020202020204" pitchFamily="34" charset="0"/>
              </a:rPr>
              <a:t>13.01.2023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443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CD1D4-CF3B-4A7A-8D67-56AE3039C463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C38DB4-F2BC-44FC-9EA6-8DA8ABA39AC4}" type="datetimeFigureOut">
              <a:rPr lang="ru-RU" smtClean="0"/>
              <a:pPr/>
              <a:t>13.01.2023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625"/>
            <a:ext cx="5438775" cy="388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32DAC62-0D8C-45A4-B9E8-1213AA6494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7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AC62-0D8C-45A4-B9E8-1213AA6494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9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AC62-0D8C-45A4-B9E8-1213AA6494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" y="2638692"/>
            <a:ext cx="11124682" cy="2298138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Как </a:t>
            </a:r>
            <a:r>
              <a:rPr lang="ru-RU" sz="3600" b="1" dirty="0">
                <a:solidFill>
                  <a:schemeClr val="tx1"/>
                </a:solidFill>
              </a:rPr>
              <a:t>зарегистрироваться на портале НМО и добавить образовательный элемент?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653137"/>
            <a:ext cx="3292372" cy="8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hy-AM" sz="2800" dirty="0" smtClean="0">
                <a:cs typeface="Arial" panose="020B0604020202020204" pitchFamily="34" charset="0"/>
              </a:rPr>
              <a:t>6</a:t>
            </a:r>
            <a:r>
              <a:rPr lang="ru-RU" sz="2800" dirty="0" smtClean="0">
                <a:cs typeface="Arial" panose="020B0604020202020204" pitchFamily="34" charset="0"/>
              </a:rPr>
              <a:t> шаг -</a:t>
            </a:r>
            <a:r>
              <a:rPr lang="hy-AM" sz="2800" dirty="0" smtClean="0">
                <a:cs typeface="Arial" panose="020B0604020202020204" pitchFamily="34" charset="0"/>
              </a:rPr>
              <a:t> </a:t>
            </a:r>
            <a:r>
              <a:rPr lang="ru-RU" sz="2800" dirty="0" smtClean="0">
                <a:cs typeface="Arial" panose="020B0604020202020204" pitchFamily="34" charset="0"/>
              </a:rPr>
              <a:t>Перейдите по ссылке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82" y="1185540"/>
            <a:ext cx="7235038" cy="5293637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721532" y="3239588"/>
            <a:ext cx="1541418" cy="23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На почту приходит 2 письмо с логином и паролем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6"/>
          <a:stretch/>
        </p:blipFill>
        <p:spPr>
          <a:xfrm>
            <a:off x="2838881" y="1358537"/>
            <a:ext cx="7245430" cy="475488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984171" y="3696789"/>
            <a:ext cx="809898" cy="169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0679" y="3866606"/>
            <a:ext cx="1449978" cy="19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05364" cy="7358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7 шаг – ввод логина и пароля для входа на Портал НМО 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39" y="1214846"/>
            <a:ext cx="4508213" cy="5533240"/>
          </a:xfrm>
        </p:spPr>
      </p:pic>
    </p:spTree>
    <p:extLst>
      <p:ext uri="{BB962C8B-B14F-4D97-AF65-F5344CB8AC3E}">
        <p14:creationId xmlns:p14="http://schemas.microsoft.com/office/powerpoint/2010/main" val="6272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Открывается следующее окно</a:t>
            </a:r>
            <a:endParaRPr lang="ru-RU" sz="2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449977"/>
            <a:ext cx="10739904" cy="4420387"/>
          </a:xfrm>
        </p:spPr>
      </p:pic>
    </p:spTree>
    <p:extLst>
      <p:ext uri="{BB962C8B-B14F-4D97-AF65-F5344CB8AC3E}">
        <p14:creationId xmlns:p14="http://schemas.microsoft.com/office/powerpoint/2010/main" val="18017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Выбирайте уровень образования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2" y="1815737"/>
            <a:ext cx="10098815" cy="3569765"/>
          </a:xfrm>
        </p:spPr>
      </p:pic>
    </p:spTree>
    <p:extLst>
      <p:ext uri="{BB962C8B-B14F-4D97-AF65-F5344CB8AC3E}">
        <p14:creationId xmlns:p14="http://schemas.microsoft.com/office/powerpoint/2010/main" val="11560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26864" y="583475"/>
            <a:ext cx="7983342" cy="552994"/>
          </a:xfrm>
        </p:spPr>
        <p:txBody>
          <a:bodyPr>
            <a:noAutofit/>
          </a:bodyPr>
          <a:lstStyle/>
          <a:p>
            <a:r>
              <a:rPr lang="ru-RU" sz="2800" dirty="0" smtClean="0"/>
              <a:t>1 вариант – Ваши данные внесены в ФРМР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22" y="1626284"/>
            <a:ext cx="3215398" cy="4814289"/>
          </a:xfrm>
        </p:spPr>
      </p:pic>
    </p:spTree>
    <p:extLst>
      <p:ext uri="{BB962C8B-B14F-4D97-AF65-F5344CB8AC3E}">
        <p14:creationId xmlns:p14="http://schemas.microsoft.com/office/powerpoint/2010/main" val="41399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 вариант – Ваших данных нет ФРМР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0" y="2103120"/>
            <a:ext cx="8699861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Добавляем</a:t>
            </a:r>
            <a:r>
              <a:rPr lang="ru-RU" sz="2400" dirty="0" smtClean="0"/>
              <a:t> специальность </a:t>
            </a: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2" y="1742577"/>
            <a:ext cx="6600080" cy="3881437"/>
          </a:xfrm>
        </p:spPr>
      </p:pic>
    </p:spTree>
    <p:extLst>
      <p:ext uri="{BB962C8B-B14F-4D97-AF65-F5344CB8AC3E}">
        <p14:creationId xmlns:p14="http://schemas.microsoft.com/office/powerpoint/2010/main" val="34271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00861" cy="1180011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Открывается</a:t>
            </a:r>
            <a:r>
              <a:rPr lang="ru-RU" dirty="0" smtClean="0"/>
              <a:t> список специальностей, выбирайте свою специальность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33" y="1930400"/>
            <a:ext cx="6162917" cy="4800854"/>
          </a:xfrm>
        </p:spPr>
      </p:pic>
    </p:spTree>
    <p:extLst>
      <p:ext uri="{BB962C8B-B14F-4D97-AF65-F5344CB8AC3E}">
        <p14:creationId xmlns:p14="http://schemas.microsoft.com/office/powerpoint/2010/main" val="7034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 процедуры </a:t>
            </a:r>
            <a:br>
              <a:rPr lang="ru-RU" sz="3200" dirty="0" smtClean="0"/>
            </a:br>
            <a:r>
              <a:rPr lang="ru-RU" sz="2800" dirty="0" smtClean="0"/>
              <a:t>1 тип -  </a:t>
            </a:r>
            <a:r>
              <a:rPr lang="ru-RU" sz="2800" dirty="0"/>
              <a:t>Сертификация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82" y="300446"/>
            <a:ext cx="4695192" cy="3604302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74" y="1815227"/>
            <a:ext cx="4367058" cy="4771587"/>
          </a:xfrm>
        </p:spPr>
      </p:pic>
    </p:spTree>
    <p:extLst>
      <p:ext uri="{BB962C8B-B14F-4D97-AF65-F5344CB8AC3E}">
        <p14:creationId xmlns:p14="http://schemas.microsoft.com/office/powerpoint/2010/main" val="34244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026" y="621866"/>
            <a:ext cx="8596668" cy="3950133"/>
          </a:xfrm>
        </p:spPr>
        <p:txBody>
          <a:bodyPr anchor="ctr">
            <a:normAutofit fontScale="90000"/>
          </a:bodyPr>
          <a:lstStyle/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cs typeface="Arial" panose="020B0604020202020204" pitchFamily="34" charset="0"/>
              </a:rPr>
              <a:t>Регистрация в личном кабинете на портале НМО </a:t>
            </a:r>
            <a:r>
              <a:rPr lang="ru-RU" sz="6000" dirty="0" smtClean="0">
                <a:cs typeface="Arial" panose="020B0604020202020204" pitchFamily="34" charset="0"/>
              </a:rPr>
              <a:t/>
            </a:r>
            <a:br>
              <a:rPr lang="ru-RU" sz="6000" dirty="0" smtClean="0"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1503" t="22552" r="45309" b="65755"/>
          <a:stretch/>
        </p:blipFill>
        <p:spPr>
          <a:xfrm>
            <a:off x="9614263" y="1791718"/>
            <a:ext cx="2159392" cy="22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 </a:t>
            </a:r>
            <a:r>
              <a:rPr lang="ru-RU" sz="2800" dirty="0"/>
              <a:t>тип </a:t>
            </a:r>
            <a:r>
              <a:rPr lang="ru-RU" sz="2800" dirty="0" smtClean="0"/>
              <a:t>– Аккредитация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1269999"/>
            <a:ext cx="5695406" cy="5252759"/>
          </a:xfrm>
        </p:spPr>
      </p:pic>
    </p:spTree>
    <p:extLst>
      <p:ext uri="{BB962C8B-B14F-4D97-AF65-F5344CB8AC3E}">
        <p14:creationId xmlns:p14="http://schemas.microsoft.com/office/powerpoint/2010/main" val="20128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30152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Необходимо выбрать процедуру аккредитации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83" y="1423851"/>
            <a:ext cx="6004888" cy="5025830"/>
          </a:xfrm>
        </p:spPr>
      </p:pic>
    </p:spTree>
    <p:extLst>
      <p:ext uri="{BB962C8B-B14F-4D97-AF65-F5344CB8AC3E}">
        <p14:creationId xmlns:p14="http://schemas.microsoft.com/office/powerpoint/2010/main" val="30766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4" y="687978"/>
            <a:ext cx="9986011" cy="5673634"/>
          </a:xfrm>
        </p:spPr>
      </p:pic>
    </p:spTree>
    <p:extLst>
      <p:ext uri="{BB962C8B-B14F-4D97-AF65-F5344CB8AC3E}">
        <p14:creationId xmlns:p14="http://schemas.microsoft.com/office/powerpoint/2010/main" val="26191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86460" cy="1950720"/>
          </a:xfrm>
        </p:spPr>
        <p:txBody>
          <a:bodyPr/>
          <a:lstStyle/>
          <a:p>
            <a:r>
              <a:rPr lang="ru-RU" dirty="0" smtClean="0"/>
              <a:t>Важно!!!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1417"/>
            <a:ext cx="9472506" cy="44999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Дата выдачи </a:t>
            </a:r>
            <a:r>
              <a:rPr lang="ru-RU" dirty="0" smtClean="0"/>
              <a:t>сертификата или дата протокола сдачи аккредитации являются началом обучения. Начиная с этого дня у Вас формируется траектория обучения.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40190" r="-151" b="2597"/>
          <a:stretch/>
        </p:blipFill>
        <p:spPr>
          <a:xfrm>
            <a:off x="1515292" y="2870457"/>
            <a:ext cx="9498530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Портал</a:t>
            </a:r>
            <a:r>
              <a:rPr lang="ru-RU" dirty="0" smtClean="0"/>
              <a:t> НМО для специалиста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1550069"/>
            <a:ext cx="10147151" cy="40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Добавить еще один пятилетний цикл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4640"/>
            <a:ext cx="10832225" cy="4313646"/>
          </a:xfrm>
        </p:spPr>
      </p:pic>
    </p:spTree>
    <p:extLst>
      <p:ext uri="{BB962C8B-B14F-4D97-AF65-F5344CB8AC3E}">
        <p14:creationId xmlns:p14="http://schemas.microsoft.com/office/powerpoint/2010/main" val="24938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89" y="2177142"/>
            <a:ext cx="9550883" cy="1441270"/>
          </a:xfrm>
        </p:spPr>
        <p:txBody>
          <a:bodyPr>
            <a:normAutofit/>
          </a:bodyPr>
          <a:lstStyle/>
          <a:p>
            <a:r>
              <a:rPr lang="ru-RU" sz="4000" dirty="0">
                <a:cs typeface="Arial" panose="020B0604020202020204" pitchFamily="34" charset="0"/>
              </a:rPr>
              <a:t>Рекомендации по набору </a:t>
            </a:r>
            <a:r>
              <a:rPr lang="ru-RU" sz="4000" dirty="0" smtClean="0">
                <a:cs typeface="Arial" panose="020B0604020202020204" pitchFamily="34" charset="0"/>
              </a:rPr>
              <a:t>баллов</a:t>
            </a:r>
            <a:r>
              <a:rPr lang="ru-RU" sz="4400" dirty="0">
                <a:cs typeface="Arial" panose="020B0604020202020204" pitchFamily="34" charset="0"/>
              </a:rPr>
              <a:t/>
            </a:r>
            <a:br>
              <a:rPr lang="ru-RU" sz="4400" dirty="0">
                <a:cs typeface="Arial" panose="020B0604020202020204" pitchFamily="34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957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6561"/>
            <a:ext cx="11118426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Ваши пройденные циклы, набранные баллы отображаются в разделе «Мой план»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9" y="1737361"/>
            <a:ext cx="9929705" cy="4514866"/>
          </a:xfrm>
        </p:spPr>
      </p:pic>
    </p:spTree>
    <p:extLst>
      <p:ext uri="{BB962C8B-B14F-4D97-AF65-F5344CB8AC3E}">
        <p14:creationId xmlns:p14="http://schemas.microsoft.com/office/powerpoint/2010/main" val="12466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45364" y="576113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Добавляем элементы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0" y="1529321"/>
            <a:ext cx="11046665" cy="3970883"/>
          </a:xfrm>
        </p:spPr>
      </p:pic>
    </p:spTree>
    <p:extLst>
      <p:ext uri="{BB962C8B-B14F-4D97-AF65-F5344CB8AC3E}">
        <p14:creationId xmlns:p14="http://schemas.microsoft.com/office/powerpoint/2010/main" val="14701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8284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выбрать период обучения, образовательную организацию или искать по названию цикла.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711234"/>
            <a:ext cx="10234813" cy="4101737"/>
          </a:xfrm>
        </p:spPr>
      </p:pic>
    </p:spTree>
    <p:extLst>
      <p:ext uri="{BB962C8B-B14F-4D97-AF65-F5344CB8AC3E}">
        <p14:creationId xmlns:p14="http://schemas.microsoft.com/office/powerpoint/2010/main" val="8786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Портал НМО </a:t>
            </a:r>
            <a:r>
              <a:rPr lang="en-US" dirty="0" smtClean="0">
                <a:cs typeface="Arial" panose="020B0604020202020204" pitchFamily="34" charset="0"/>
              </a:rPr>
              <a:t>edu.rosminzdrav.ru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2" r="50206" b="4851"/>
          <a:stretch/>
        </p:blipFill>
        <p:spPr>
          <a:xfrm>
            <a:off x="1031966" y="1270000"/>
            <a:ext cx="9823267" cy="50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51329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Открывается список мероприятий которые подходят под Вашу специальность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29893"/>
            <a:ext cx="9942770" cy="4421485"/>
          </a:xfrm>
        </p:spPr>
      </p:pic>
    </p:spTree>
    <p:extLst>
      <p:ext uri="{BB962C8B-B14F-4D97-AF65-F5344CB8AC3E}">
        <p14:creationId xmlns:p14="http://schemas.microsoft.com/office/powerpoint/2010/main" val="3470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Детальный просмотр цикла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672047"/>
            <a:ext cx="11065015" cy="3972272"/>
          </a:xfrm>
        </p:spPr>
      </p:pic>
    </p:spTree>
    <p:extLst>
      <p:ext uri="{BB962C8B-B14F-4D97-AF65-F5344CB8AC3E}">
        <p14:creationId xmlns:p14="http://schemas.microsoft.com/office/powerpoint/2010/main" val="17225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47717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  до формирования заявки связаться с организацией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46812"/>
            <a:ext cx="10758071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заявки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1082"/>
            <a:ext cx="9968366" cy="3922538"/>
          </a:xfrm>
        </p:spPr>
      </p:pic>
    </p:spTree>
    <p:extLst>
      <p:ext uri="{BB962C8B-B14F-4D97-AF65-F5344CB8AC3E}">
        <p14:creationId xmlns:p14="http://schemas.microsoft.com/office/powerpoint/2010/main" val="20005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Заполните обязательные поля </a:t>
            </a:r>
            <a:r>
              <a:rPr lang="ru-RU" sz="2800" dirty="0" smtClean="0"/>
              <a:t>со звездочками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11" y="1164499"/>
            <a:ext cx="6549391" cy="54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22037" cy="1023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После заполнения полей нажмите на кнопку «Сформировать»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76" y="1257300"/>
            <a:ext cx="59912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535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Нажмите «ОК» для того, чтобы перейти к скачиванию заявки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80" y="1619249"/>
            <a:ext cx="8910839" cy="39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Нажмите вкладку «Скачать заявку»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" y="1697763"/>
            <a:ext cx="8384559" cy="45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Скаченную заявку необходимо отправить в образовательную организацию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8" y="1930400"/>
            <a:ext cx="3442472" cy="45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86" y="1158239"/>
            <a:ext cx="8127032" cy="5072743"/>
          </a:xfrm>
        </p:spPr>
        <p:txBody>
          <a:bodyPr>
            <a:normAutofit/>
          </a:bodyPr>
          <a:lstStyle/>
          <a:p>
            <a:r>
              <a:rPr lang="ru-RU" sz="4000" dirty="0" smtClean="0">
                <a:cs typeface="Arial" panose="020B0604020202020204" pitchFamily="34" charset="0"/>
              </a:rPr>
              <a:t>Организация с Вами свяжется для обсуждения подробностей Вашего обучения и начисление баллов</a:t>
            </a:r>
            <a:endParaRPr lang="ru-RU" sz="4000" dirty="0">
              <a:cs typeface="Arial" panose="020B0604020202020204" pitchFamily="34" charset="0"/>
            </a:endParaRPr>
          </a:p>
        </p:txBody>
      </p:sp>
      <p:pic>
        <p:nvPicPr>
          <p:cNvPr id="1026" name="Picture 2" descr="nos apoyan ciudadanía, instituciones y empresas • Grandes Amigo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6" y="1002732"/>
            <a:ext cx="3564169" cy="42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0780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 шаг, нажимаем на кнопку «Личный кабинет»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5" y="1930400"/>
            <a:ext cx="10527002" cy="3179780"/>
          </a:xfrm>
        </p:spPr>
      </p:pic>
    </p:spTree>
    <p:extLst>
      <p:ext uri="{BB962C8B-B14F-4D97-AF65-F5344CB8AC3E}">
        <p14:creationId xmlns:p14="http://schemas.microsoft.com/office/powerpoint/2010/main" val="16292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660" y="1994263"/>
            <a:ext cx="3958444" cy="2861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Баллы, даты и название программы/семинара </a:t>
            </a:r>
            <a: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должны </a:t>
            </a:r>
            <a:b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быть</a:t>
            </a:r>
            <a:b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идентичные </a:t>
            </a:r>
            <a:br>
              <a:rPr lang="ru-RU" sz="2800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>
          <a:xfrm>
            <a:off x="640080" y="1414281"/>
            <a:ext cx="7094538" cy="515143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7481" y="226429"/>
            <a:ext cx="10169193" cy="1196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n w="0"/>
                <a:solidFill>
                  <a:schemeClr val="tx1"/>
                </a:solidFill>
                <a:cs typeface="Arial" panose="020B0604020202020204" pitchFamily="34" charset="0"/>
              </a:rPr>
              <a:t>С</a:t>
            </a:r>
            <a:r>
              <a:rPr lang="ru-RU" dirty="0" smtClean="0">
                <a:ln w="0"/>
                <a:solidFill>
                  <a:schemeClr val="tx1"/>
                </a:solidFill>
                <a:cs typeface="Arial" panose="020B0604020202020204" pitchFamily="34" charset="0"/>
              </a:rPr>
              <a:t>оответствие удостоверения и данных на Портале НМО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</a:b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мероприятия и Интерактивные образовательные модули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968408"/>
            <a:ext cx="10760010" cy="32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99523" cy="1320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Пример Свидетельство участника образовательного мероприятия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2" y="1525452"/>
            <a:ext cx="7184273" cy="50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9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23420" cy="9710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Образовательные мероприятия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80606"/>
            <a:ext cx="10391661" cy="40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Нажмите «Включить план»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572763"/>
            <a:ext cx="9813066" cy="35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08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Нажмите </a:t>
            </a:r>
            <a:r>
              <a:rPr lang="ru-RU" sz="2800" dirty="0"/>
              <a:t>«Ввести код» - нажимаем ее и вводим Индивидуальный код подтверждения из выданного вам свидетельства.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11081657" cy="3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9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916643" cy="1423781"/>
          </a:xfrm>
        </p:spPr>
        <p:txBody>
          <a:bodyPr>
            <a:noAutofit/>
          </a:bodyPr>
          <a:lstStyle/>
          <a:p>
            <a:r>
              <a:rPr lang="ru-RU" sz="2800" dirty="0"/>
              <a:t>Далее необходимо нажать кнопку «Проверить код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033381"/>
            <a:ext cx="10485756" cy="3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77009" cy="1163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Код проходит проверку, </a:t>
            </a:r>
            <a:r>
              <a:rPr lang="ru-RU" dirty="0"/>
              <a:t>после чего через пару минут баллы автоматически будут начислены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34403"/>
            <a:ext cx="10540305" cy="31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900" y="2806401"/>
            <a:ext cx="60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61227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 шаг – выбираем специалист с высшим или со среднем образовании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18" y="1697015"/>
            <a:ext cx="9692984" cy="2652915"/>
          </a:xfrm>
        </p:spPr>
      </p:pic>
    </p:spTree>
    <p:extLst>
      <p:ext uri="{BB962C8B-B14F-4D97-AF65-F5344CB8AC3E}">
        <p14:creationId xmlns:p14="http://schemas.microsoft.com/office/powerpoint/2010/main" val="22024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 шаг – </a:t>
            </a:r>
            <a:r>
              <a:rPr lang="ru-RU" sz="2800" dirty="0"/>
              <a:t>в</a:t>
            </a:r>
            <a:r>
              <a:rPr lang="ru-RU" sz="2800" dirty="0" smtClean="0"/>
              <a:t>ход в систему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62" y="744582"/>
            <a:ext cx="4549040" cy="5773783"/>
          </a:xfrm>
        </p:spPr>
      </p:pic>
    </p:spTree>
    <p:extLst>
      <p:ext uri="{BB962C8B-B14F-4D97-AF65-F5344CB8AC3E}">
        <p14:creationId xmlns:p14="http://schemas.microsoft.com/office/powerpoint/2010/main" val="38684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4 шаг </a:t>
            </a:r>
            <a:r>
              <a:rPr lang="en-US" sz="2800" dirty="0" smtClean="0">
                <a:cs typeface="Arial" panose="020B0604020202020204" pitchFamily="34" charset="0"/>
              </a:rPr>
              <a:t>– </a:t>
            </a:r>
            <a:r>
              <a:rPr lang="ru-RU" sz="2800" dirty="0" smtClean="0">
                <a:cs typeface="Arial" panose="020B0604020202020204" pitchFamily="34" charset="0"/>
              </a:rPr>
              <a:t>ввод личных данных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12" y="1178980"/>
            <a:ext cx="6020490" cy="5182632"/>
          </a:xfrm>
        </p:spPr>
      </p:pic>
    </p:spTree>
    <p:extLst>
      <p:ext uri="{BB962C8B-B14F-4D97-AF65-F5344CB8AC3E}">
        <p14:creationId xmlns:p14="http://schemas.microsoft.com/office/powerpoint/2010/main" val="4009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5 шаг – регистрация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68" y="1121106"/>
            <a:ext cx="6655890" cy="5449511"/>
          </a:xfrm>
        </p:spPr>
      </p:pic>
    </p:spTree>
    <p:extLst>
      <p:ext uri="{BB962C8B-B14F-4D97-AF65-F5344CB8AC3E}">
        <p14:creationId xmlns:p14="http://schemas.microsoft.com/office/powerpoint/2010/main" val="18208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Вашу почту отправлено письмо </a:t>
            </a:r>
            <a:endParaRPr lang="ru-RU" sz="2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18" y="1619794"/>
            <a:ext cx="8979223" cy="3278777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2913018" y="3063239"/>
            <a:ext cx="1894114" cy="22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17133</TotalTime>
  <Words>335</Words>
  <Application>Microsoft Office PowerPoint</Application>
  <PresentationFormat>Широкоэкранный</PresentationFormat>
  <Paragraphs>51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Times New Roman</vt:lpstr>
      <vt:lpstr>Trebuchet MS</vt:lpstr>
      <vt:lpstr>Wingdings 3</vt:lpstr>
      <vt:lpstr>Аспект</vt:lpstr>
      <vt:lpstr>Как зарегистрироваться на портале НМО и добавить образовательный элемент?</vt:lpstr>
      <vt:lpstr>    Регистрация в личном кабинете на портале НМО    </vt:lpstr>
      <vt:lpstr>Портал НМО edu.rosminzdrav.ru</vt:lpstr>
      <vt:lpstr>1 шаг, нажимаем на кнопку «Личный кабинет» </vt:lpstr>
      <vt:lpstr>2 шаг – выбираем специалист с высшим или со среднем образовании </vt:lpstr>
      <vt:lpstr>3 шаг – вход в систему</vt:lpstr>
      <vt:lpstr>4 шаг – ввод личных данных </vt:lpstr>
      <vt:lpstr>5 шаг – регистрация </vt:lpstr>
      <vt:lpstr>На Вашу почту отправлено письмо </vt:lpstr>
      <vt:lpstr>6 шаг - Перейдите по ссылке </vt:lpstr>
      <vt:lpstr>На почту приходит 2 письмо с логином и паролем </vt:lpstr>
      <vt:lpstr>7 шаг – ввод логина и пароля для входа на Портал НМО  </vt:lpstr>
      <vt:lpstr>Открывается следующее окно</vt:lpstr>
      <vt:lpstr>Выбирайте уровень образования </vt:lpstr>
      <vt:lpstr>1 вариант – Ваши данные внесены в ФРМР</vt:lpstr>
      <vt:lpstr>2 вариант – Ваших данных нет ФРМР </vt:lpstr>
      <vt:lpstr>Добавляем специальность </vt:lpstr>
      <vt:lpstr>Открывается список специальностей, выбирайте свою специальность </vt:lpstr>
      <vt:lpstr>Тип процедуры  1 тип -  Сертификация</vt:lpstr>
      <vt:lpstr>2 тип – Аккредитация </vt:lpstr>
      <vt:lpstr>Необходимо выбрать процедуру аккредитации </vt:lpstr>
      <vt:lpstr>Презентация PowerPoint</vt:lpstr>
      <vt:lpstr>Важно!!!</vt:lpstr>
      <vt:lpstr>Портал НМО для специалиста  </vt:lpstr>
      <vt:lpstr>Добавить еще один пятилетний цикл</vt:lpstr>
      <vt:lpstr>Рекомендации по набору баллов </vt:lpstr>
      <vt:lpstr>Ваши пройденные циклы, набранные баллы отображаются в разделе «Мой план»  </vt:lpstr>
      <vt:lpstr>Презентация PowerPoint</vt:lpstr>
      <vt:lpstr>Можно выбрать период обучения, образовательную организацию или искать по названию цикла. </vt:lpstr>
      <vt:lpstr>Открывается список мероприятий которые подходят под Вашу специальность </vt:lpstr>
      <vt:lpstr>Детальный просмотр цикла </vt:lpstr>
      <vt:lpstr>Рекомендуем  до формирования заявки связаться с организацией </vt:lpstr>
      <vt:lpstr>Формирование заявки </vt:lpstr>
      <vt:lpstr>Заполните обязательные поля со звездочками</vt:lpstr>
      <vt:lpstr>После заполнения полей нажмите на кнопку «Сформировать»</vt:lpstr>
      <vt:lpstr>Нажмите «ОК» для того, чтобы перейти к скачиванию заявки </vt:lpstr>
      <vt:lpstr>Нажмите вкладку «Скачать заявку» </vt:lpstr>
      <vt:lpstr>Скаченную заявку необходимо отправить в образовательную организацию</vt:lpstr>
      <vt:lpstr>Организация с Вами свяжется для обсуждения подробностей Вашего обучения и начисление баллов</vt:lpstr>
      <vt:lpstr>Баллы, даты и название программы/семинара должны  быть идентичные  </vt:lpstr>
      <vt:lpstr>Образовательные мероприятия и Интерактивные образовательные модули </vt:lpstr>
      <vt:lpstr>Пример Свидетельство участника образовательного мероприятия </vt:lpstr>
      <vt:lpstr>Образовательные мероприятия </vt:lpstr>
      <vt:lpstr>Нажмите «Включить план» </vt:lpstr>
      <vt:lpstr>Нажмите «Ввести код» - нажимаем ее и вводим Индивидуальный код подтверждения из выданного вам свидетельства.</vt:lpstr>
      <vt:lpstr>Далее необходимо нажать кнопку «Проверить код»</vt:lpstr>
      <vt:lpstr>Код проходит проверку, после чего через пару минут баллы автоматически будут начислены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Морозов</dc:creator>
  <cp:lastModifiedBy>Ольга Скобкарева</cp:lastModifiedBy>
  <cp:revision>313</cp:revision>
  <cp:lastPrinted>2021-03-16T04:48:17Z</cp:lastPrinted>
  <dcterms:created xsi:type="dcterms:W3CDTF">2021-02-19T06:35:13Z</dcterms:created>
  <dcterms:modified xsi:type="dcterms:W3CDTF">2023-01-13T07:22:24Z</dcterms:modified>
</cp:coreProperties>
</file>